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2"/>
  </p:notesMasterIdLst>
  <p:sldIdLst>
    <p:sldId id="256" r:id="rId2"/>
    <p:sldId id="317" r:id="rId3"/>
    <p:sldId id="318" r:id="rId4"/>
    <p:sldId id="288" r:id="rId5"/>
    <p:sldId id="380" r:id="rId6"/>
    <p:sldId id="332" r:id="rId7"/>
    <p:sldId id="415" r:id="rId8"/>
    <p:sldId id="417" r:id="rId9"/>
    <p:sldId id="420" r:id="rId10"/>
    <p:sldId id="418" r:id="rId11"/>
    <p:sldId id="419" r:id="rId12"/>
    <p:sldId id="421" r:id="rId13"/>
    <p:sldId id="392" r:id="rId14"/>
    <p:sldId id="401" r:id="rId15"/>
    <p:sldId id="397" r:id="rId16"/>
    <p:sldId id="422" r:id="rId17"/>
    <p:sldId id="424" r:id="rId18"/>
    <p:sldId id="423" r:id="rId19"/>
    <p:sldId id="404" r:id="rId20"/>
    <p:sldId id="427" r:id="rId21"/>
    <p:sldId id="428" r:id="rId22"/>
    <p:sldId id="429" r:id="rId23"/>
    <p:sldId id="430" r:id="rId24"/>
    <p:sldId id="431" r:id="rId25"/>
    <p:sldId id="432" r:id="rId26"/>
    <p:sldId id="434" r:id="rId27"/>
    <p:sldId id="433" r:id="rId28"/>
    <p:sldId id="435" r:id="rId29"/>
    <p:sldId id="436" r:id="rId30"/>
    <p:sldId id="437" r:id="rId31"/>
    <p:sldId id="438" r:id="rId32"/>
    <p:sldId id="439" r:id="rId33"/>
    <p:sldId id="440" r:id="rId34"/>
    <p:sldId id="441" r:id="rId35"/>
    <p:sldId id="443" r:id="rId36"/>
    <p:sldId id="442" r:id="rId37"/>
    <p:sldId id="444" r:id="rId38"/>
    <p:sldId id="425" r:id="rId39"/>
    <p:sldId id="315" r:id="rId40"/>
    <p:sldId id="445" r:id="rId41"/>
    <p:sldId id="447" r:id="rId42"/>
    <p:sldId id="448" r:id="rId43"/>
    <p:sldId id="449" r:id="rId44"/>
    <p:sldId id="450" r:id="rId45"/>
    <p:sldId id="405" r:id="rId46"/>
    <p:sldId id="452" r:id="rId47"/>
    <p:sldId id="382" r:id="rId48"/>
    <p:sldId id="295" r:id="rId49"/>
    <p:sldId id="413" r:id="rId50"/>
    <p:sldId id="396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72604" autoAdjust="0"/>
  </p:normalViewPr>
  <p:slideViewPr>
    <p:cSldViewPr>
      <p:cViewPr varScale="1">
        <p:scale>
          <a:sx n="106" d="100"/>
          <a:sy n="106" d="100"/>
        </p:scale>
        <p:origin x="-186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notesMaster" Target="notesMasters/notesMaster1.xml"/><Relationship Id="rId53" Type="http://schemas.openxmlformats.org/officeDocument/2006/relationships/printerSettings" Target="printerSettings/printerSettings1.bin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F2F63-32F7-4EFE-A260-FB8DCF0F2F9F}" type="datetimeFigureOut">
              <a:rPr lang="en-US" smtClean="0"/>
              <a:pPr/>
              <a:t>10/18/15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A3583-759D-46C1-89F7-441A0A70D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70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214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214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214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But it can still do all the things</a:t>
            </a:r>
            <a:r>
              <a:rPr lang="en-US" baseline="0" dirty="0" smtClean="0"/>
              <a:t> a Human can do. Inheritance</a:t>
            </a:r>
          </a:p>
          <a:p>
            <a:endParaRPr lang="en-US" baseline="0" dirty="0" smtClean="0"/>
          </a:p>
          <a:p>
            <a:r>
              <a:rPr lang="en-US" baseline="0" dirty="0" smtClean="0"/>
              <a:t>Can contain other objects. Maybe there’s an object called College, and it has lots of information about a given college, like name, address, enrollment, cost, website, etc. Professor could have an instance of class College.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4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Riona</a:t>
            </a:r>
            <a:r>
              <a:rPr lang="en-US" dirty="0" smtClean="0"/>
              <a:t>, Shaq, Emma, </a:t>
            </a:r>
            <a:r>
              <a:rPr lang="en-US" dirty="0" err="1" smtClean="0"/>
              <a:t>Chione</a:t>
            </a:r>
            <a:r>
              <a:rPr lang="en-US" dirty="0" smtClean="0"/>
              <a:t>, </a:t>
            </a:r>
            <a:r>
              <a:rPr lang="en-US" dirty="0" err="1" smtClean="0"/>
              <a:t>Chhavi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Whoever is at 4 should be doing all the bonus projects!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941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!= usefulness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77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941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21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214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214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21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7400"/>
            <a:ext cx="91440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ctr">
              <a:defRPr sz="47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733800"/>
            <a:ext cx="9144000" cy="762000"/>
          </a:xfrm>
        </p:spPr>
        <p:txBody>
          <a:bodyPr lIns="118872" tIns="0" rIns="45720" bIns="0"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Hampshire_blackB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71760" y="6085112"/>
            <a:ext cx="870142" cy="66130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Ira\Documents\My Dropbox\Presentations\GenCon\hampshire.gif"/>
          <p:cNvPicPr>
            <a:picLocks noChangeAspect="1" noChangeArrowheads="1"/>
          </p:cNvPicPr>
          <p:nvPr userDrawn="1"/>
        </p:nvPicPr>
        <p:blipFill>
          <a:blip r:embed="rId2" cstate="print"/>
          <a:srcRect l="14286" r="9524"/>
          <a:stretch>
            <a:fillRect/>
          </a:stretch>
        </p:blipFill>
        <p:spPr bwMode="auto">
          <a:xfrm>
            <a:off x="7924800" y="5962162"/>
            <a:ext cx="1219200" cy="89583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10/18/15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11C44AD-073F-4BF8-9098-DE534D2C7786}" type="datetimeFigureOut">
              <a:rPr lang="en-US" smtClean="0"/>
              <a:pPr/>
              <a:t>10/18/15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11C44AD-073F-4BF8-9098-DE534D2C7786}" type="datetimeFigureOut">
              <a:rPr lang="en-US" smtClean="0"/>
              <a:pPr/>
              <a:t>10/18/15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ocs.google.com/spreadsheets/d/1mLWBSuBEUG6xb08D3WJqiw0eRso2Kqe37OwpDhCJAf8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0" y="2035314"/>
            <a:ext cx="9144000" cy="707886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Women in</a:t>
            </a:r>
            <a:br>
              <a:rPr lang="en-US" sz="5400" dirty="0" smtClean="0"/>
            </a:br>
            <a:r>
              <a:rPr lang="en-US" sz="5400" smtClean="0"/>
              <a:t>Game Programming</a:t>
            </a:r>
            <a:endParaRPr lang="en-US" sz="5400" dirty="0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0" y="3910584"/>
            <a:ext cx="9144000" cy="119481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Professor Ira Fay</a:t>
            </a:r>
            <a:endParaRPr lang="en-US" dirty="0"/>
          </a:p>
          <a:p>
            <a:pPr algn="ctr"/>
            <a:r>
              <a:rPr lang="en-US" dirty="0" smtClean="0"/>
              <a:t>Class </a:t>
            </a:r>
            <a:r>
              <a:rPr lang="en-US" dirty="0" smtClean="0"/>
              <a:t>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Survey Feedback: Learning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54209"/>
          </a:xfrm>
        </p:spPr>
        <p:txBody>
          <a:bodyPr>
            <a:normAutofit/>
          </a:bodyPr>
          <a:lstStyle/>
          <a:p>
            <a:r>
              <a:rPr lang="en-US" dirty="0" smtClean="0"/>
              <a:t>Resourcefulness</a:t>
            </a:r>
          </a:p>
          <a:p>
            <a:r>
              <a:rPr lang="en-US" dirty="0" smtClean="0"/>
              <a:t>Learning Unity</a:t>
            </a:r>
          </a:p>
          <a:p>
            <a:r>
              <a:rPr lang="en-US" dirty="0" smtClean="0"/>
              <a:t>Learning C# programming concepts</a:t>
            </a:r>
          </a:p>
          <a:p>
            <a:r>
              <a:rPr lang="en-US" dirty="0" smtClean="0"/>
              <a:t>Some advanced concepts missing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6588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Used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2019834"/>
              </p:ext>
            </p:extLst>
          </p:nvPr>
        </p:nvGraphicFramePr>
        <p:xfrm>
          <a:off x="381000" y="1844040"/>
          <a:ext cx="7467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576943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Resource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Used (out of 12)</a:t>
                      </a:r>
                      <a:endParaRPr lang="en-US" sz="3600" dirty="0"/>
                    </a:p>
                  </a:txBody>
                  <a:tcPr/>
                </a:tc>
              </a:tr>
              <a:tr h="576943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Walkthroughs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11</a:t>
                      </a:r>
                      <a:endParaRPr lang="en-US" sz="3600" dirty="0"/>
                    </a:p>
                  </a:txBody>
                  <a:tcPr/>
                </a:tc>
              </a:tr>
              <a:tr h="576943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Jen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11</a:t>
                      </a:r>
                      <a:endParaRPr lang="en-US" sz="3600" dirty="0"/>
                    </a:p>
                  </a:txBody>
                  <a:tcPr/>
                </a:tc>
              </a:tr>
              <a:tr h="576943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Internet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10</a:t>
                      </a:r>
                      <a:endParaRPr lang="en-US" sz="3600" dirty="0"/>
                    </a:p>
                  </a:txBody>
                  <a:tcPr/>
                </a:tc>
              </a:tr>
              <a:tr h="576943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Isaiah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9</a:t>
                      </a:r>
                      <a:endParaRPr lang="en-US" sz="3600" dirty="0"/>
                    </a:p>
                  </a:txBody>
                  <a:tcPr/>
                </a:tc>
              </a:tr>
              <a:tr h="576943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Other students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6</a:t>
                      </a:r>
                      <a:endParaRPr lang="en-US" sz="3600" dirty="0"/>
                    </a:p>
                  </a:txBody>
                  <a:tcPr/>
                </a:tc>
              </a:tr>
              <a:tr h="576943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Ira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3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6717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Feedback: Class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Balance of:</a:t>
            </a:r>
          </a:p>
          <a:p>
            <a:pPr lvl="1"/>
            <a:r>
              <a:rPr lang="en-US" dirty="0" smtClean="0"/>
              <a:t>Ira lecture/guest speaker</a:t>
            </a:r>
          </a:p>
          <a:p>
            <a:pPr lvl="1"/>
            <a:r>
              <a:rPr lang="en-US" dirty="0" smtClean="0"/>
              <a:t>Code demo specific to the project</a:t>
            </a:r>
          </a:p>
          <a:p>
            <a:pPr lvl="1"/>
            <a:r>
              <a:rPr lang="en-US" dirty="0" smtClean="0"/>
              <a:t>Lab time (majority here)</a:t>
            </a:r>
          </a:p>
        </p:txBody>
      </p:sp>
    </p:spTree>
    <p:extLst>
      <p:ext uri="{BB962C8B-B14F-4D97-AF65-F5344CB8AC3E}">
        <p14:creationId xmlns:p14="http://schemas.microsoft.com/office/powerpoint/2010/main" val="2237828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temperatures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[5];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489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temperatures[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0] = 58;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571500" y="4686300"/>
            <a:ext cx="1600200" cy="1588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54592" y="5436160"/>
            <a:ext cx="131746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key or</a:t>
            </a:r>
          </a:p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index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430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58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16200000" flipV="1">
            <a:off x="1485900" y="3268644"/>
            <a:ext cx="2362200" cy="198120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657600" y="5334000"/>
            <a:ext cx="1145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value</a:t>
            </a:r>
          </a:p>
        </p:txBody>
      </p:sp>
    </p:spTree>
    <p:extLst>
      <p:ext uri="{BB962C8B-B14F-4D97-AF65-F5344CB8AC3E}">
        <p14:creationId xmlns:p14="http://schemas.microsoft.com/office/powerpoint/2010/main" val="2195510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9753600" cy="5943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3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1200" dirty="0"/>
          </a:p>
          <a:p>
            <a:pPr>
              <a:buNone/>
            </a:pPr>
            <a:r>
              <a:rPr lang="en-US" sz="3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[] temperatures = new </a:t>
            </a:r>
            <a:r>
              <a:rPr lang="en-US" sz="3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/>
          </a:p>
          <a:p>
            <a:pPr>
              <a:buNone/>
            </a:pP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temperatures[0] = 58;</a:t>
            </a:r>
          </a:p>
          <a:p>
            <a:pPr>
              <a:buNone/>
            </a:pP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temperatures[1] 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60;</a:t>
            </a:r>
            <a:endParaRPr lang="en-US" sz="30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temperatures[2] 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70;</a:t>
            </a:r>
          </a:p>
          <a:p>
            <a:pPr>
              <a:buNone/>
            </a:pP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temperatures[3] 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68;</a:t>
            </a:r>
            <a:endParaRPr lang="en-US" sz="30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temperatures[4] 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62;</a:t>
            </a:r>
            <a:endParaRPr lang="en-US" sz="30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3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30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58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46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338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292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68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008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450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[,] birds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5,4]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339135" y="3106466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40006" y="3958623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35753" y="4738357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49708" y="56489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560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birds[0,0] = 3;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339135" y="3106466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40006" y="3958623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35753" y="4738357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49708" y="56489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221591" y="3124200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310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irds[4,3] = 2;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221591" y="3134380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28087" y="3124200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47287" y="3124200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42687" y="3124200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9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14287" y="3124200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233155" y="3962400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28087" y="3962400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847287" y="3962400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42687" y="3962400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514287" y="3962400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1233155" y="4800600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628087" y="4800600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847287" y="4800600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142687" y="4800600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514287" y="4800600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1233155" y="5638800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628087" y="5638800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847287" y="5638800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142687" y="5638800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514287" y="5638800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39135" y="3106466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40006" y="3958623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35753" y="4738357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49708" y="56489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402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</a:t>
            </a:r>
            <a:r>
              <a:rPr lang="en-US" dirty="0" smtClean="0"/>
              <a:t>2D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52600"/>
            <a:ext cx="9067800" cy="493040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[,] birds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[5,4]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Watch for a random number of birds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over 5 days for 4 weeks.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week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= 0;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week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4; week+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+)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day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0;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day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5;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day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birds[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day,week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]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Random.Range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(0,10);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21396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Mining </a:t>
            </a:r>
            <a:r>
              <a:rPr lang="en-US" dirty="0" smtClean="0"/>
              <a:t>survey feedback</a:t>
            </a: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2D arrays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Objects</a:t>
            </a: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Part 1 walkthrough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day == 0     week == 0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birds[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day,week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339135" y="3106466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40006" y="3958623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35753" y="4738357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49708" y="56489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545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day == 1     week == 0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birds[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day,week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339135" y="3106466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40006" y="3958623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35753" y="4738357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49708" y="56489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657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day == 2     week == 0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birds[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day,week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339135" y="3106466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40006" y="3958623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35753" y="4738357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49708" y="56489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494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day == 3     week == 0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birds[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day,week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339135" y="3106466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40006" y="3958623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35753" y="4738357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49708" y="56489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494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day == 4     week == 0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birds[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day,week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339135" y="3106466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40006" y="3958623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35753" y="4738357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49708" y="56489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494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day == 5     week == 0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birds[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day,week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339135" y="3106466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40006" y="3958623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35753" y="4738357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49708" y="56489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494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</a:t>
            </a:r>
            <a:r>
              <a:rPr lang="en-US" dirty="0" smtClean="0"/>
              <a:t>2D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52600"/>
            <a:ext cx="9067800" cy="493040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[,] birds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[5,4]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Watch for a random number of birds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over 5 days for 4 weeks.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week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= 0;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week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4; week+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+)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day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0;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day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5;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day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birds[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day,week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]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Random.Range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(0,10);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05217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day == 0     week == 1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birds[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day,week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339135" y="3106466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40006" y="3958623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35753" y="4738357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49708" y="56489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494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</a:t>
            </a:r>
            <a:r>
              <a:rPr lang="en-US" dirty="0" smtClean="0"/>
              <a:t>2D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52600"/>
            <a:ext cx="9067800" cy="493040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[,] birds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[5,4]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Watch for a random number of birds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over 5 days for 4 weeks.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week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= 0;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week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4; week+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+)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day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0;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day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5;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day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birds[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day,week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]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Random.Range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(0,10);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16201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</a:t>
            </a:r>
            <a:r>
              <a:rPr lang="en-US" dirty="0" smtClean="0"/>
              <a:t>2D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52600"/>
            <a:ext cx="9067800" cy="493040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[,] birds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[5,4]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Watch for a random number of birds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over 5 days for 4 weeks.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day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0;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day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5;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day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week = 0; week &lt; 4; week++)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birds[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day,week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]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Random.Range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(0,10);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16201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 a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 up</a:t>
            </a:r>
          </a:p>
          <a:p>
            <a:r>
              <a:rPr lang="en-US" dirty="0" smtClean="0"/>
              <a:t>Learn the name of someone you don’t know</a:t>
            </a:r>
          </a:p>
          <a:p>
            <a:r>
              <a:rPr lang="en-US" dirty="0" smtClean="0"/>
              <a:t>Sit down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39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day == 0     week == 0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birds[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day,week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339135" y="3106466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40006" y="3958623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35753" y="4738357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49708" y="56489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359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day == 0     week == 1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birds[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day,week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339135" y="3106466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40006" y="3958623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35753" y="4738357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49708" y="56489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359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day == 0     week == 2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birds[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day,week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339135" y="3106466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40006" y="3958623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35753" y="4738357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49708" y="56489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596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day == 0     week == 3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birds[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day,week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339135" y="3106466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40006" y="3958623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35753" y="4738357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49708" y="56489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596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day == 0     week == 4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birds[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day,week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339135" y="3106466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40006" y="3958623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35753" y="4738357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49708" y="56489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596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</a:t>
            </a:r>
            <a:r>
              <a:rPr lang="en-US" dirty="0" smtClean="0"/>
              <a:t>2D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52600"/>
            <a:ext cx="9067800" cy="493040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[,] birds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[5,4]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Watch for a random number of birds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over 5 days for 4 weeks.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day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0;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day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5;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day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week = 0; week &lt; 4; week++)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birds[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day,week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]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Random.Range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(0,10);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72482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day == 1     week == 0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birds[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day,week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24485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82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133600" y="2971800"/>
            <a:ext cx="1295400" cy="838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290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244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19800" y="2971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8382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1336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4290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7244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019800" y="38100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8382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1336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4290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7244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19800" y="464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8382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1336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4290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7244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019800" y="5486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339135" y="3106466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40006" y="3958623"/>
            <a:ext cx="41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35753" y="4738357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49708" y="564898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888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</a:t>
            </a:r>
            <a:r>
              <a:rPr lang="en-US" dirty="0" smtClean="0"/>
              <a:t>2D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52600"/>
            <a:ext cx="9067800" cy="493040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[,] birds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[5,4]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Watch for a random number of birds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over 5 days for 4 weeks.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week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= 0;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week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4; week+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+)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day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0;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day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5;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day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birds[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day,week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]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Random.Range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(0,10);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61795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</a:t>
            </a:r>
            <a:r>
              <a:rPr lang="en-US" dirty="0" smtClean="0"/>
              <a:t>2D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52600"/>
            <a:ext cx="90678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maxDays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= 5;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maxWeeks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4;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[,] birds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maxDays,maxWeeks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Watch for a random number of birds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over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maxDays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for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maxWeeks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.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week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= 0;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week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maxWeeks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 week+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+)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day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0;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day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maxDays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day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birds[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day,week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]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Random.Range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(0,10);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37341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Questions?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8998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</a:t>
            </a:r>
            <a:r>
              <a:rPr lang="en-US" dirty="0" smtClean="0"/>
              <a:t>post website and </a:t>
            </a:r>
            <a:r>
              <a:rPr lang="en-US" dirty="0" err="1" smtClean="0"/>
              <a:t>GitHub</a:t>
            </a:r>
            <a:r>
              <a:rPr lang="en-US" dirty="0" smtClean="0"/>
              <a:t> link to the shared Google </a:t>
            </a:r>
            <a:r>
              <a:rPr lang="en-US" dirty="0" smtClean="0"/>
              <a:t>doc</a:t>
            </a:r>
          </a:p>
          <a:p>
            <a:pPr marL="118872" indent="0">
              <a:buNone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://docs.google.com/spreadsheets/d/</a:t>
            </a:r>
            <a:r>
              <a:rPr lang="en-US" dirty="0" smtClean="0">
                <a:hlinkClick r:id="rId3"/>
              </a:rPr>
              <a:t>1mLWBSuBEUG6xb08D3WJqiw0eRso2Kqe37OwpDhCJAf8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Thank you to everyone who submitted it already.</a:t>
            </a:r>
            <a:endParaRPr lang="en-US" dirty="0"/>
          </a:p>
          <a:p>
            <a:pPr marL="11887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1239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5448"/>
            <a:ext cx="85344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Object Oriented Programming (OOP)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5344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An approach to programming, a wa</a:t>
            </a:r>
            <a:r>
              <a:rPr lang="en-US" dirty="0" smtClean="0"/>
              <a:t>y of thinking about code</a:t>
            </a:r>
          </a:p>
          <a:p>
            <a:endParaRPr lang="en-US" dirty="0"/>
          </a:p>
          <a:p>
            <a:r>
              <a:rPr lang="en-US" dirty="0" smtClean="0"/>
              <a:t>Objects contain data (often called attributes) and can do things (often called methods)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2884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5448"/>
            <a:ext cx="85344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Object Oriented Programming (OOP)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534400" cy="4854209"/>
          </a:xfrm>
        </p:spPr>
        <p:txBody>
          <a:bodyPr>
            <a:normAutofit/>
          </a:bodyPr>
          <a:lstStyle/>
          <a:p>
            <a:r>
              <a:rPr lang="en-US" dirty="0" smtClean="0"/>
              <a:t>Human</a:t>
            </a:r>
          </a:p>
          <a:p>
            <a:pPr lvl="1"/>
            <a:r>
              <a:rPr lang="en-US" dirty="0" smtClean="0"/>
              <a:t>Age</a:t>
            </a:r>
          </a:p>
          <a:p>
            <a:pPr lvl="1"/>
            <a:r>
              <a:rPr lang="en-US" dirty="0" smtClean="0"/>
              <a:t>Eye Color</a:t>
            </a:r>
          </a:p>
          <a:p>
            <a:pPr lvl="1"/>
            <a:r>
              <a:rPr lang="en-US" dirty="0" smtClean="0"/>
              <a:t>Preferred Pronoun</a:t>
            </a:r>
          </a:p>
          <a:p>
            <a:pPr lvl="1"/>
            <a:r>
              <a:rPr lang="en-US" dirty="0" smtClean="0"/>
              <a:t>etc.</a:t>
            </a:r>
          </a:p>
          <a:p>
            <a:pPr lvl="1"/>
            <a:endParaRPr lang="en-US" dirty="0"/>
          </a:p>
          <a:p>
            <a:r>
              <a:rPr lang="en-US" dirty="0" smtClean="0"/>
              <a:t>Methods</a:t>
            </a:r>
          </a:p>
          <a:p>
            <a:pPr lvl="1"/>
            <a:r>
              <a:rPr lang="en-US" dirty="0" smtClean="0"/>
              <a:t>Eat()</a:t>
            </a:r>
          </a:p>
          <a:p>
            <a:pPr lvl="1"/>
            <a:r>
              <a:rPr lang="en-US" dirty="0" smtClean="0"/>
              <a:t>Sleep()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291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5448"/>
            <a:ext cx="85344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Object Oriented Programming (OOP)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534400" cy="4854209"/>
          </a:xfrm>
        </p:spPr>
        <p:txBody>
          <a:bodyPr>
            <a:normAutofit/>
          </a:bodyPr>
          <a:lstStyle/>
          <a:p>
            <a:r>
              <a:rPr lang="en-US" dirty="0" smtClean="0"/>
              <a:t>Professor</a:t>
            </a:r>
          </a:p>
          <a:p>
            <a:pPr lvl="1"/>
            <a:r>
              <a:rPr lang="en-US" dirty="0" smtClean="0"/>
              <a:t>College name</a:t>
            </a:r>
          </a:p>
          <a:p>
            <a:pPr lvl="1"/>
            <a:r>
              <a:rPr lang="en-US" dirty="0" smtClean="0"/>
              <a:t>Title</a:t>
            </a:r>
          </a:p>
          <a:p>
            <a:pPr lvl="1"/>
            <a:r>
              <a:rPr lang="en-US" dirty="0" smtClean="0"/>
              <a:t>Office hours</a:t>
            </a:r>
          </a:p>
          <a:p>
            <a:pPr lvl="1"/>
            <a:r>
              <a:rPr lang="en-US" dirty="0" smtClean="0"/>
              <a:t>etc.</a:t>
            </a:r>
          </a:p>
          <a:p>
            <a:pPr lvl="1"/>
            <a:endParaRPr lang="en-US" dirty="0"/>
          </a:p>
          <a:p>
            <a:r>
              <a:rPr lang="en-US" dirty="0" smtClean="0"/>
              <a:t>Methods</a:t>
            </a:r>
          </a:p>
          <a:p>
            <a:pPr lvl="1"/>
            <a:r>
              <a:rPr lang="en-US" dirty="0" smtClean="0"/>
              <a:t>Teach()</a:t>
            </a:r>
          </a:p>
        </p:txBody>
      </p:sp>
    </p:spTree>
    <p:extLst>
      <p:ext uri="{BB962C8B-B14F-4D97-AF65-F5344CB8AC3E}">
        <p14:creationId xmlns:p14="http://schemas.microsoft.com/office/powerpoint/2010/main" val="426191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5448"/>
            <a:ext cx="85344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Object Oriented Programming (OOP)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534400" cy="4854209"/>
          </a:xfrm>
        </p:spPr>
        <p:txBody>
          <a:bodyPr>
            <a:normAutofit/>
          </a:bodyPr>
          <a:lstStyle/>
          <a:p>
            <a:r>
              <a:rPr lang="en-US" dirty="0" smtClean="0"/>
              <a:t>Unity is built using this approach</a:t>
            </a:r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http://docs.unity3d.com/ScriptReference/</a:t>
            </a:r>
            <a:r>
              <a:rPr lang="en-US" dirty="0" smtClean="0">
                <a:solidFill>
                  <a:srgbClr val="0000FF"/>
                </a:solidFill>
              </a:rPr>
              <a:t>MonoBehaviour.html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191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5448"/>
            <a:ext cx="85344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Object Oriented Programming (OOP)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534400" cy="4854209"/>
          </a:xfrm>
        </p:spPr>
        <p:txBody>
          <a:bodyPr>
            <a:normAutofit/>
          </a:bodyPr>
          <a:lstStyle/>
          <a:p>
            <a:r>
              <a:rPr lang="en-US" dirty="0" smtClean="0"/>
              <a:t>Transportation Part 2: Create a new class for the airplane</a:t>
            </a:r>
            <a:endParaRPr lang="en-US" dirty="0" smtClean="0">
              <a:solidFill>
                <a:srgbClr val="0000FF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6081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Creating an airplane class</a:t>
            </a:r>
          </a:p>
          <a:p>
            <a:endParaRPr lang="en-US" dirty="0"/>
          </a:p>
          <a:p>
            <a:r>
              <a:rPr lang="en-US" dirty="0" smtClean="0"/>
              <a:t>Transportation Part 1 walkthrough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90945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Submit Transportation Part 1 via Google Doc</a:t>
            </a:r>
          </a:p>
          <a:p>
            <a:endParaRPr lang="en-US" dirty="0"/>
          </a:p>
          <a:p>
            <a:r>
              <a:rPr lang="en-US" dirty="0" smtClean="0"/>
              <a:t>Transportation </a:t>
            </a:r>
            <a:r>
              <a:rPr lang="en-US" dirty="0" smtClean="0"/>
              <a:t>Part </a:t>
            </a:r>
            <a:r>
              <a:rPr lang="en-US" dirty="0" smtClean="0"/>
              <a:t>2 starts today</a:t>
            </a:r>
            <a:endParaRPr lang="en-US" dirty="0" smtClean="0"/>
          </a:p>
          <a:p>
            <a:pPr lvl="1"/>
            <a:r>
              <a:rPr lang="en-US" dirty="0" smtClean="0"/>
              <a:t>Walkthrough appears 48 hours from now</a:t>
            </a:r>
          </a:p>
          <a:p>
            <a:pPr lvl="1"/>
            <a:endParaRPr lang="en-US" dirty="0"/>
          </a:p>
          <a:p>
            <a:r>
              <a:rPr lang="en-US" dirty="0" smtClean="0"/>
              <a:t>Complete </a:t>
            </a:r>
            <a:r>
              <a:rPr lang="en-US" dirty="0" smtClean="0"/>
              <a:t>Mining </a:t>
            </a:r>
            <a:r>
              <a:rPr lang="en-US" dirty="0" smtClean="0"/>
              <a:t>Survey if you haven’t already</a:t>
            </a:r>
          </a:p>
          <a:p>
            <a:endParaRPr lang="en-US" dirty="0"/>
          </a:p>
          <a:p>
            <a:r>
              <a:rPr lang="en-US" dirty="0" smtClean="0"/>
              <a:t>Jess Loeb interview on Wednesday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3018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</a:t>
            </a:r>
            <a:r>
              <a:rPr lang="en-US" dirty="0" smtClean="0"/>
              <a:t>while(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Count from 1 to 9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for (int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print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We could also use a while() loop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print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214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Growth Mindset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43400"/>
          </a:xfrm>
        </p:spPr>
        <p:txBody>
          <a:bodyPr/>
          <a:lstStyle/>
          <a:p>
            <a:r>
              <a:rPr lang="en-US" dirty="0" smtClean="0"/>
              <a:t>With a growth mindset, we can improve our skills through practicing.</a:t>
            </a:r>
          </a:p>
          <a:p>
            <a:endParaRPr lang="en-US" sz="800" dirty="0" smtClean="0"/>
          </a:p>
          <a:p>
            <a:r>
              <a:rPr lang="en-US" dirty="0" smtClean="0"/>
              <a:t>Learning happens over time, not instantly.</a:t>
            </a:r>
          </a:p>
          <a:p>
            <a:endParaRPr lang="en-US" sz="800" dirty="0" smtClean="0"/>
          </a:p>
          <a:p>
            <a:r>
              <a:rPr lang="en-US" dirty="0" smtClean="0"/>
              <a:t>The process of learning is uncomfortable when we’re not competent yet.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43400"/>
          </a:xfrm>
        </p:spPr>
        <p:txBody>
          <a:bodyPr/>
          <a:lstStyle/>
          <a:p>
            <a:r>
              <a:rPr lang="en-US" dirty="0" smtClean="0"/>
              <a:t>What files Unity creates</a:t>
            </a:r>
          </a:p>
          <a:p>
            <a:endParaRPr lang="en-US" dirty="0"/>
          </a:p>
          <a:p>
            <a:r>
              <a:rPr lang="en-US" dirty="0" smtClean="0"/>
              <a:t>What files are </a:t>
            </a:r>
            <a:r>
              <a:rPr lang="en-US" smtClean="0"/>
              <a:t>most important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568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625609"/>
          </a:xfrm>
        </p:spPr>
        <p:txBody>
          <a:bodyPr/>
          <a:lstStyle/>
          <a:p>
            <a:r>
              <a:rPr lang="en-US" dirty="0" smtClean="0"/>
              <a:t>4 Hampshire students haven’t completed it</a:t>
            </a:r>
          </a:p>
          <a:p>
            <a:endParaRPr lang="en-US" dirty="0"/>
          </a:p>
          <a:p>
            <a:r>
              <a:rPr lang="en-US" dirty="0" smtClean="0"/>
              <a:t>Five College students can email me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2681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Crafting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Isaiah + team made a game over the summer!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http://stout.hampshire.edu/~ibm13/CraftingLife</a:t>
            </a:r>
          </a:p>
        </p:txBody>
      </p:sp>
    </p:spTree>
    <p:extLst>
      <p:ext uri="{BB962C8B-B14F-4D97-AF65-F5344CB8AC3E}">
        <p14:creationId xmlns:p14="http://schemas.microsoft.com/office/powerpoint/2010/main" val="3430887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Feedback: 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54209"/>
          </a:xfrm>
        </p:spPr>
        <p:txBody>
          <a:bodyPr>
            <a:normAutofit/>
          </a:bodyPr>
          <a:lstStyle/>
          <a:p>
            <a:r>
              <a:rPr lang="en-US" dirty="0" smtClean="0"/>
              <a:t>Walkthroughs</a:t>
            </a:r>
          </a:p>
          <a:p>
            <a:r>
              <a:rPr lang="en-US" dirty="0" smtClean="0"/>
              <a:t>In-class lab time</a:t>
            </a:r>
          </a:p>
          <a:p>
            <a:r>
              <a:rPr lang="en-US" dirty="0" smtClean="0"/>
              <a:t>TAs and TA hours</a:t>
            </a:r>
          </a:p>
          <a:p>
            <a:r>
              <a:rPr lang="en-US" dirty="0" smtClean="0"/>
              <a:t>Guest speakers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Feedback: To Improve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54209"/>
          </a:xfrm>
        </p:spPr>
        <p:txBody>
          <a:bodyPr>
            <a:normAutofit/>
          </a:bodyPr>
          <a:lstStyle/>
          <a:p>
            <a:r>
              <a:rPr lang="en-US" dirty="0" smtClean="0"/>
              <a:t>In-class discussion on project-specific topics</a:t>
            </a:r>
          </a:p>
          <a:p>
            <a:r>
              <a:rPr lang="en-US" dirty="0" smtClean="0"/>
              <a:t>Internet searching is hard</a:t>
            </a:r>
          </a:p>
          <a:p>
            <a:r>
              <a:rPr lang="en-US" dirty="0" smtClean="0"/>
              <a:t>Want more lab time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0024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Feedback: Difficulty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Mining</a:t>
            </a:r>
          </a:p>
          <a:p>
            <a:pPr lvl="1"/>
            <a:r>
              <a:rPr lang="en-US" dirty="0" smtClean="0"/>
              <a:t>7 just right, 1 too easy, 2 too hard, 1 variable</a:t>
            </a:r>
          </a:p>
          <a:p>
            <a:pPr lvl="1"/>
            <a:endParaRPr lang="en-US" dirty="0"/>
          </a:p>
          <a:p>
            <a:r>
              <a:rPr lang="en-US" dirty="0" smtClean="0"/>
              <a:t>Class overall</a:t>
            </a:r>
          </a:p>
          <a:p>
            <a:pPr lvl="1"/>
            <a:r>
              <a:rPr lang="en-US" dirty="0" smtClean="0"/>
              <a:t>7 just right, 2 too slow, 1 too fast, 1 variable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861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Feedback: Mining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Average: 14 hours</a:t>
            </a:r>
          </a:p>
          <a:p>
            <a:endParaRPr lang="en-US" dirty="0"/>
          </a:p>
          <a:p>
            <a:r>
              <a:rPr lang="en-US" dirty="0" smtClean="0"/>
              <a:t>Min: 4</a:t>
            </a:r>
          </a:p>
          <a:p>
            <a:endParaRPr lang="en-US" dirty="0"/>
          </a:p>
          <a:p>
            <a:r>
              <a:rPr lang="en-US" dirty="0" smtClean="0"/>
              <a:t>Max: 45</a:t>
            </a:r>
          </a:p>
          <a:p>
            <a:endParaRPr lang="en-US" dirty="0"/>
          </a:p>
          <a:p>
            <a:r>
              <a:rPr lang="en-US" dirty="0" smtClean="0"/>
              <a:t>Ira’s design goal: ~6 hours per week = 24 total</a:t>
            </a:r>
          </a:p>
        </p:txBody>
      </p:sp>
    </p:spTree>
    <p:extLst>
      <p:ext uri="{BB962C8B-B14F-4D97-AF65-F5344CB8AC3E}">
        <p14:creationId xmlns:p14="http://schemas.microsoft.com/office/powerpoint/2010/main" val="30907853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1472</TotalTime>
  <Words>1727</Words>
  <Application>Microsoft Macintosh PowerPoint</Application>
  <PresentationFormat>On-screen Show (4:3)</PresentationFormat>
  <Paragraphs>510</Paragraphs>
  <Slides>50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Module</vt:lpstr>
      <vt:lpstr>Women in Game Programming</vt:lpstr>
      <vt:lpstr>Overview</vt:lpstr>
      <vt:lpstr>Learn a Name</vt:lpstr>
      <vt:lpstr>Mining</vt:lpstr>
      <vt:lpstr>Self Review</vt:lpstr>
      <vt:lpstr>Survey Feedback: Good</vt:lpstr>
      <vt:lpstr>Survey Feedback: To Improve</vt:lpstr>
      <vt:lpstr>Survey Feedback: Difficulty</vt:lpstr>
      <vt:lpstr>Survey Feedback: Mining Time</vt:lpstr>
      <vt:lpstr>Survey Feedback: Learning Goals</vt:lpstr>
      <vt:lpstr>Resource Used</vt:lpstr>
      <vt:lpstr>Survey Feedback: Class Time</vt:lpstr>
      <vt:lpstr>Arrays</vt:lpstr>
      <vt:lpstr>Arrays</vt:lpstr>
      <vt:lpstr>Arrays</vt:lpstr>
      <vt:lpstr>Arrays</vt:lpstr>
      <vt:lpstr>Arrays</vt:lpstr>
      <vt:lpstr>Arrays</vt:lpstr>
      <vt:lpstr>Useful commands: 2D arrays</vt:lpstr>
      <vt:lpstr>Arrays</vt:lpstr>
      <vt:lpstr>Arrays</vt:lpstr>
      <vt:lpstr>Arrays</vt:lpstr>
      <vt:lpstr>Arrays</vt:lpstr>
      <vt:lpstr>Arrays</vt:lpstr>
      <vt:lpstr>Arrays</vt:lpstr>
      <vt:lpstr>Useful commands: 2D arrays</vt:lpstr>
      <vt:lpstr>Arrays</vt:lpstr>
      <vt:lpstr>Useful commands: 2D arrays</vt:lpstr>
      <vt:lpstr>Useful commands: 2D arrays</vt:lpstr>
      <vt:lpstr>Arrays</vt:lpstr>
      <vt:lpstr>Arrays</vt:lpstr>
      <vt:lpstr>Arrays</vt:lpstr>
      <vt:lpstr>Arrays</vt:lpstr>
      <vt:lpstr>Arrays</vt:lpstr>
      <vt:lpstr>Useful commands: 2D arrays</vt:lpstr>
      <vt:lpstr>Arrays</vt:lpstr>
      <vt:lpstr>Useful commands: 2D arrays</vt:lpstr>
      <vt:lpstr>Useful commands: 2D arrays</vt:lpstr>
      <vt:lpstr>2D arrays</vt:lpstr>
      <vt:lpstr>Object Oriented Programming (OOP)</vt:lpstr>
      <vt:lpstr>Object Oriented Programming (OOP)</vt:lpstr>
      <vt:lpstr>Object Oriented Programming (OOP)</vt:lpstr>
      <vt:lpstr>Object Oriented Programming (OOP)</vt:lpstr>
      <vt:lpstr>Object Oriented Programming (OOP)</vt:lpstr>
      <vt:lpstr>Demo</vt:lpstr>
      <vt:lpstr>Upcoming Week</vt:lpstr>
      <vt:lpstr>Useful commands: while()</vt:lpstr>
      <vt:lpstr>Growth Mindset Reminder</vt:lpstr>
      <vt:lpstr>GitHub</vt:lpstr>
      <vt:lpstr>Crafting Life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Zoombinis: Proposal Details</dc:title>
  <dc:creator>Ira Fay</dc:creator>
  <cp:lastModifiedBy>Ira Fay</cp:lastModifiedBy>
  <cp:revision>142</cp:revision>
  <dcterms:created xsi:type="dcterms:W3CDTF">2013-08-30T15:25:05Z</dcterms:created>
  <dcterms:modified xsi:type="dcterms:W3CDTF">2015-10-19T02:36:22Z</dcterms:modified>
</cp:coreProperties>
</file>